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8" r:id="rId3"/>
    <p:sldId id="271" r:id="rId4"/>
    <p:sldId id="272" r:id="rId5"/>
    <p:sldId id="280" r:id="rId6"/>
    <p:sldId id="279" r:id="rId7"/>
    <p:sldId id="274" r:id="rId8"/>
    <p:sldId id="275" r:id="rId9"/>
    <p:sldId id="276" r:id="rId10"/>
    <p:sldId id="277" r:id="rId11"/>
    <p:sldId id="278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clrMru>
    <a:srgbClr val="FF3399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10"/>
    <p:restoredTop sz="94659"/>
  </p:normalViewPr>
  <p:slideViewPr>
    <p:cSldViewPr snapToGrid="0">
      <p:cViewPr varScale="1">
        <p:scale>
          <a:sx n="82" d="100"/>
          <a:sy n="82" d="100"/>
        </p:scale>
        <p:origin x="-691" y="-91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63A374-E257-BA40-8027-2F76366D0775}" type="datetimeFigureOut">
              <a:rPr lang="en-US" smtClean="0"/>
              <a:pPr/>
              <a:t>12/23/2024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0A341E-1834-1A45-B594-3CD153D3973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8305090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/>
              <a:t>Font Styles: Times New Roman + Font Size: 25</a:t>
            </a:r>
            <a:endParaRPr lang="en-IN" sz="12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19DA09-95EA-445C-8C87-C274365D506A}" type="slidenum">
              <a:rPr lang="en-IN" smtClean="0"/>
              <a:pPr/>
              <a:t>2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11624185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271" y="4343797"/>
            <a:ext cx="5487458" cy="4114602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084" y="8685610"/>
            <a:ext cx="2972594" cy="456406"/>
          </a:xfrm>
          <a:prstGeom prst="rect">
            <a:avLst/>
          </a:prstGeom>
        </p:spPr>
        <p:txBody>
          <a:bodyPr/>
          <a:lstStyle/>
          <a:p>
            <a:fld id="{F7021451-1387-4CA6-816F-3879F97B5CBC}" type="slidenum">
              <a:rPr lang="en-US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271" y="4343797"/>
            <a:ext cx="5487458" cy="4114602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084" y="8685610"/>
            <a:ext cx="2972594" cy="456406"/>
          </a:xfrm>
          <a:prstGeom prst="rect">
            <a:avLst/>
          </a:prstGeom>
        </p:spPr>
        <p:txBody>
          <a:bodyPr/>
          <a:lstStyle/>
          <a:p>
            <a:fld id="{F7021451-1387-4CA6-816F-3879F97B5CBC}" type="slidenum">
              <a:rPr lang="en-US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271" y="4343797"/>
            <a:ext cx="5487458" cy="4114602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084" y="8685610"/>
            <a:ext cx="2972594" cy="456406"/>
          </a:xfrm>
          <a:prstGeom prst="rect">
            <a:avLst/>
          </a:prstGeom>
        </p:spPr>
        <p:txBody>
          <a:bodyPr/>
          <a:lstStyle/>
          <a:p>
            <a:fld id="{F7021451-1387-4CA6-816F-3879F97B5CBC}" type="slidenum">
              <a:rPr lang="en-US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271" y="4343797"/>
            <a:ext cx="5487458" cy="4114602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084" y="8685610"/>
            <a:ext cx="2972594" cy="456406"/>
          </a:xfrm>
          <a:prstGeom prst="rect">
            <a:avLst/>
          </a:prstGeom>
        </p:spPr>
        <p:txBody>
          <a:bodyPr/>
          <a:lstStyle/>
          <a:p>
            <a:fld id="{F7021451-1387-4CA6-816F-3879F97B5CBC}" type="slidenum">
              <a:rPr lang="en-US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271" y="4343797"/>
            <a:ext cx="5487458" cy="4114602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084" y="8685610"/>
            <a:ext cx="2972594" cy="456406"/>
          </a:xfrm>
          <a:prstGeom prst="rect">
            <a:avLst/>
          </a:prstGeom>
        </p:spPr>
        <p:txBody>
          <a:bodyPr/>
          <a:lstStyle/>
          <a:p>
            <a:fld id="{F7021451-1387-4CA6-816F-3879F97B5CBC}" type="slidenum">
              <a:rPr lang="en-US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314033B-C1CB-1754-9CFB-86BF8AE30D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277F7485-6AB7-ED91-AD1E-F6AF832150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8112DE61-1E8E-21E6-91F5-9ACFEE0A5A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0576A-07DB-3B46-AC99-97A70AE23956}" type="datetimeFigureOut">
              <a:rPr lang="en-US" smtClean="0"/>
              <a:pPr/>
              <a:t>12/23/2024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3BB0C74B-DB87-D74C-25EF-E2DFA9BBC0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2A94EB34-C25C-43DD-1A50-13C7E6692A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AFB7-D942-8C40-850B-F7A53EC532F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4853198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DDD9D28-A6C4-84CC-7AD0-1AF88C70EE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EE933BF9-1D81-F7B1-6917-58E88F5D0D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AF466503-6FF8-76D4-851E-BF686B74DF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0576A-07DB-3B46-AC99-97A70AE23956}" type="datetimeFigureOut">
              <a:rPr lang="en-US" smtClean="0"/>
              <a:pPr/>
              <a:t>12/23/2024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25A06448-39D6-5009-B041-CA30D47243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4A60FC16-7BF7-6E7E-42AB-25069EB7AC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AFB7-D942-8C40-850B-F7A53EC532F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4113888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="" xmlns:a16="http://schemas.microsoft.com/office/drawing/2014/main" id="{0CF52CA7-F9AD-0C1E-852C-42392B02D3C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A144B219-750C-7F94-6064-3152160153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58217404-C2CA-70FA-A5B4-9AE95C7F9A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0576A-07DB-3B46-AC99-97A70AE23956}" type="datetimeFigureOut">
              <a:rPr lang="en-US" smtClean="0"/>
              <a:pPr/>
              <a:t>12/23/2024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2743AD08-86AD-4165-1C92-6B56C79B7A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4772F7B6-7C91-353F-2D5E-37F732F3E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AFB7-D942-8C40-850B-F7A53EC532F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2964109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8069483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19392907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8265736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22844201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25018293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207847238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744599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5FB85E8-D1F0-3201-C513-282DAD846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CA2AC0AD-2C49-613F-7309-CA7169803D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A711593B-EACA-5742-BD7F-BBE8EF098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0576A-07DB-3B46-AC99-97A70AE23956}" type="datetimeFigureOut">
              <a:rPr lang="en-US" smtClean="0"/>
              <a:pPr/>
              <a:t>12/23/2024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C6032B52-D214-778D-EBBC-4D434F2DF0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58A6133C-3644-B4AE-38D1-B6502E7946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AFB7-D942-8C40-850B-F7A53EC532F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42620885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8E390C2-0E03-59D3-2EC9-A7CEBD2A0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0063D4C1-E515-B744-7095-139C57B2CA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98609EE3-1AD3-FA54-93C5-86879BAC8D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0576A-07DB-3B46-AC99-97A70AE23956}" type="datetimeFigureOut">
              <a:rPr lang="en-US" smtClean="0"/>
              <a:pPr/>
              <a:t>12/23/2024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9019E5D3-42E2-501B-4318-0A159470AA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8B0B1FAE-A829-24D5-8503-C294C28F8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AFB7-D942-8C40-850B-F7A53EC532F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5014547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D13B38F-72B4-7564-C133-A8CAF7D4E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A0B9F648-9D9E-7763-6BAB-B390C53F90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C3456F47-3898-C18D-71A7-B777853035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BC2CE839-A226-7F30-2E42-D8C07E5146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0576A-07DB-3B46-AC99-97A70AE23956}" type="datetimeFigureOut">
              <a:rPr lang="en-US" smtClean="0"/>
              <a:pPr/>
              <a:t>12/23/2024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CDCF7FCD-23EC-B0DD-BE70-3A095C4943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5D794252-86A4-63D0-754B-CBB385D3C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AFB7-D942-8C40-850B-F7A53EC532F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7400625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B8D59CE-6C76-046E-841B-6EA0F78715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27BA51E6-7D4F-39D6-DA6C-601B639020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58D4CA2B-944D-91E6-F3C1-9E8B8804FA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09667490-A622-5F5B-FFA5-1191FC5F87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09E8B953-35E2-D50D-3C23-96F3EA8A96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3D078F9F-EF39-1158-FFBB-B082D766A6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0576A-07DB-3B46-AC99-97A70AE23956}" type="datetimeFigureOut">
              <a:rPr lang="en-US" smtClean="0"/>
              <a:pPr/>
              <a:t>12/23/2024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E17A79C8-D42A-D086-9A2C-59BDC44BBD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9DC02294-325E-C44F-6A05-FBDBCF942B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AFB7-D942-8C40-850B-F7A53EC532F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4490847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84E6425-17EE-1CF7-BD80-9B51FD961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8B714A2E-804D-2430-8785-8198012E9A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0576A-07DB-3B46-AC99-97A70AE23956}" type="datetimeFigureOut">
              <a:rPr lang="en-US" smtClean="0"/>
              <a:pPr/>
              <a:t>12/23/2024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BB6E586F-1A2C-46B0-E88F-42E97FF8F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2E40DCC0-E42B-4E16-2659-DE7666BDE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AFB7-D942-8C40-850B-F7A53EC532F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8967047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0C4DC0D8-D29F-7928-5C8E-932C35C799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0576A-07DB-3B46-AC99-97A70AE23956}" type="datetimeFigureOut">
              <a:rPr lang="en-US" smtClean="0"/>
              <a:pPr/>
              <a:t>12/23/2024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A46381DF-626E-EA82-70A9-10E124594E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476DBE00-CBB3-2EA9-A8AD-EED32DAA25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AFB7-D942-8C40-850B-F7A53EC532F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6836883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0BF6360-D970-1460-9ACE-C05150BFB3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B9589798-D111-FBE5-6324-CC95E2CD34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0540DC15-10D0-0F6F-3033-BC7F116A9B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D4F4E66B-040C-17B4-ADF5-813D3763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0576A-07DB-3B46-AC99-97A70AE23956}" type="datetimeFigureOut">
              <a:rPr lang="en-US" smtClean="0"/>
              <a:pPr/>
              <a:t>12/23/2024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261D7DC8-6E0F-8333-626D-418440093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50E94196-7598-4217-57B3-7873D5820F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AFB7-D942-8C40-850B-F7A53EC532F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1423302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AC25154-D40A-B42C-288E-C719D539AB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3DA1DA1E-1E67-5A29-051C-84382630498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35F18FC5-2DD3-C9EF-C7BF-36F167EC5C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D60F03EC-88F4-EC8D-270C-34F4D11819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0576A-07DB-3B46-AC99-97A70AE23956}" type="datetimeFigureOut">
              <a:rPr lang="en-US" smtClean="0"/>
              <a:pPr/>
              <a:t>12/23/2024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B33DC8FE-1BCB-047D-5F52-E902AC39BD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392B3D0D-1060-1C28-1F1A-231E43E41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AFB7-D942-8C40-850B-F7A53EC532F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7639564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39132A7A-246A-E18A-4C93-A4BA988EE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FC4919EB-94FF-60FF-BB8D-B66AF177AF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E34F8F3A-267F-D219-664F-DEDAAC19EF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CD0576A-07DB-3B46-AC99-97A70AE23956}" type="datetimeFigureOut">
              <a:rPr lang="en-US" smtClean="0"/>
              <a:pPr/>
              <a:t>12/23/2024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16C10F51-7255-50C1-18D0-94D395A5F0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4B535A5A-9156-5F50-DE6D-645C17C794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85EAFB7-D942-8C40-850B-F7A53EC532F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0465321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www.youtube.com/audiolibrary/music" TargetMode="External"/><Relationship Id="rId4" Type="http://schemas.openxmlformats.org/officeDocument/2006/relationships/hyperlink" Target="https://www.w3schools.com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2B5C05F-6C10-AAB8-B9A1-704086EB83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72639"/>
            <a:ext cx="9144000" cy="1790891"/>
          </a:xfrm>
        </p:spPr>
        <p:txBody>
          <a:bodyPr>
            <a:normAutofit/>
          </a:bodyPr>
          <a:lstStyle/>
          <a:p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Mini Project-I (K24MCA18P)</a:t>
            </a: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3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Odd Semester</a:t>
            </a:r>
            <a:br>
              <a:rPr lang="en-IN" sz="3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3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Session 2024-25</a:t>
            </a:r>
            <a:endParaRPr lang="en-US" sz="35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F2C24FBC-2E61-AD49-3BD0-DA7AA89F9A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77526"/>
            <a:ext cx="9144000" cy="1384490"/>
          </a:xfrm>
        </p:spPr>
        <p:txBody>
          <a:bodyPr>
            <a:normAutofit/>
          </a:bodyPr>
          <a:lstStyle/>
          <a:p>
            <a:r>
              <a:rPr lang="en-IN" b="1" dirty="0" smtClean="0">
                <a:solidFill>
                  <a:srgbClr val="FF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MINDFUL  MOMENTS</a:t>
            </a:r>
            <a:endParaRPr lang="en-US" b="1" dirty="0">
              <a:solidFill>
                <a:srgbClr val="FF339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Team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Leader 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Suchita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Singh(2426mca2494)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Team Member-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Shweta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Patel </a:t>
            </a:r>
            <a:r>
              <a:rPr lang="en-US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(2426mca709 )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ubtitle 2">
            <a:extLst>
              <a:ext uri="{FF2B5EF4-FFF2-40B4-BE49-F238E27FC236}">
                <a16:creationId xmlns="" xmlns:a16="http://schemas.microsoft.com/office/drawing/2014/main" id="{C7EFE38A-2987-AEC9-33EC-1BC6CB5C10DA}"/>
              </a:ext>
            </a:extLst>
          </p:cNvPr>
          <p:cNvSpPr txBox="1">
            <a:spLocks/>
          </p:cNvSpPr>
          <p:nvPr/>
        </p:nvSpPr>
        <p:spPr>
          <a:xfrm>
            <a:off x="1524000" y="4782598"/>
            <a:ext cx="9144000" cy="7626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Subtitle 2">
            <a:extLst>
              <a:ext uri="{FF2B5EF4-FFF2-40B4-BE49-F238E27FC236}">
                <a16:creationId xmlns="" xmlns:a16="http://schemas.microsoft.com/office/drawing/2014/main" id="{43043289-20F1-1B73-C850-CE92562B546B}"/>
              </a:ext>
            </a:extLst>
          </p:cNvPr>
          <p:cNvSpPr txBox="1">
            <a:spLocks/>
          </p:cNvSpPr>
          <p:nvPr/>
        </p:nvSpPr>
        <p:spPr>
          <a:xfrm>
            <a:off x="9311953" y="5486400"/>
            <a:ext cx="2724538" cy="125030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IN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Supervisor:</a:t>
            </a:r>
          </a:p>
          <a:p>
            <a:pPr algn="just"/>
            <a:r>
              <a:rPr lang="en-IN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Ms</a:t>
            </a:r>
            <a:r>
              <a:rPr lang="en-IN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IN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Divya</a:t>
            </a:r>
            <a:r>
              <a:rPr lang="en-IN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Singhal</a:t>
            </a:r>
            <a:r>
              <a:rPr lang="en-IN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just"/>
            <a:r>
              <a:rPr lang="en-IN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Assistant Professor</a:t>
            </a:r>
            <a:endParaRPr lang="en-IN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IN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29A50B94-DBEB-9815-4684-223EC27F9F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10"/>
            <a:ext cx="12192000" cy="138449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4931616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0" y="1194318"/>
            <a:ext cx="4572000" cy="550506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83903" y="1814215"/>
            <a:ext cx="2085479" cy="2606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42"/>
              </a:lnSpc>
            </a:pPr>
            <a:r>
              <a:rPr lang="en-US" sz="2000" dirty="0">
                <a:solidFill>
                  <a:srgbClr val="FF3399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Website Traffic</a:t>
            </a:r>
            <a:endParaRPr lang="en-US" sz="2000" dirty="0">
              <a:solidFill>
                <a:srgbClr val="FF3399"/>
              </a:solidFill>
            </a:endParaRPr>
          </a:p>
        </p:txBody>
      </p:sp>
      <p:sp>
        <p:nvSpPr>
          <p:cNvPr id="6" name="Text 2"/>
          <p:cNvSpPr/>
          <p:nvPr/>
        </p:nvSpPr>
        <p:spPr>
          <a:xfrm>
            <a:off x="583903" y="2174875"/>
            <a:ext cx="6452195" cy="2669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83"/>
              </a:lnSpc>
            </a:pPr>
            <a:r>
              <a:rPr lang="en-US" sz="1600" dirty="0">
                <a:latin typeface="Inter" pitchFamily="34" charset="0"/>
                <a:ea typeface="Inter" pitchFamily="34" charset="-122"/>
                <a:cs typeface="Inter" pitchFamily="34" charset="-120"/>
              </a:rPr>
              <a:t>Track the number of visitors to the website and their behavior on the site.</a:t>
            </a:r>
            <a:endParaRPr lang="en-US" sz="1600" dirty="0"/>
          </a:p>
        </p:txBody>
      </p:sp>
      <p:sp>
        <p:nvSpPr>
          <p:cNvPr id="8" name="Text 3"/>
          <p:cNvSpPr/>
          <p:nvPr/>
        </p:nvSpPr>
        <p:spPr>
          <a:xfrm>
            <a:off x="583903" y="3526135"/>
            <a:ext cx="2085479" cy="2606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42"/>
              </a:lnSpc>
            </a:pPr>
            <a:r>
              <a:rPr lang="en-US" sz="2000" dirty="0">
                <a:solidFill>
                  <a:srgbClr val="FF3399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User Engagement</a:t>
            </a:r>
            <a:endParaRPr lang="en-US" sz="2000" dirty="0">
              <a:solidFill>
                <a:srgbClr val="FF3399"/>
              </a:solidFill>
            </a:endParaRPr>
          </a:p>
        </p:txBody>
      </p:sp>
      <p:sp>
        <p:nvSpPr>
          <p:cNvPr id="9" name="Text 4"/>
          <p:cNvSpPr/>
          <p:nvPr/>
        </p:nvSpPr>
        <p:spPr>
          <a:xfrm>
            <a:off x="583903" y="3886795"/>
            <a:ext cx="6452195" cy="5339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083"/>
              </a:lnSpc>
            </a:pPr>
            <a:r>
              <a:rPr lang="en-US" dirty="0">
                <a:latin typeface="Inter" pitchFamily="34" charset="0"/>
                <a:ea typeface="Inter" pitchFamily="34" charset="-122"/>
                <a:cs typeface="Inter" pitchFamily="34" charset="-120"/>
              </a:rPr>
              <a:t>Measure user interaction with the website's content, such as time spent on pages, clicks, and downloads.</a:t>
            </a:r>
            <a:endParaRPr lang="en-US" dirty="0"/>
          </a:p>
        </p:txBody>
      </p:sp>
      <p:sp>
        <p:nvSpPr>
          <p:cNvPr id="11" name="Text 5"/>
          <p:cNvSpPr/>
          <p:nvPr/>
        </p:nvSpPr>
        <p:spPr>
          <a:xfrm>
            <a:off x="583903" y="5505054"/>
            <a:ext cx="2085479" cy="2606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42"/>
              </a:lnSpc>
            </a:pPr>
            <a:r>
              <a:rPr lang="en-US" sz="2000" dirty="0">
                <a:solidFill>
                  <a:srgbClr val="FF3399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User Feedback</a:t>
            </a:r>
            <a:endParaRPr lang="en-US" sz="2000" dirty="0">
              <a:solidFill>
                <a:srgbClr val="FF3399"/>
              </a:solidFill>
            </a:endParaRPr>
          </a:p>
        </p:txBody>
      </p:sp>
      <p:sp>
        <p:nvSpPr>
          <p:cNvPr id="12" name="Text 6"/>
          <p:cNvSpPr/>
          <p:nvPr/>
        </p:nvSpPr>
        <p:spPr>
          <a:xfrm>
            <a:off x="583903" y="5865713"/>
            <a:ext cx="6452195" cy="5339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083"/>
              </a:lnSpc>
            </a:pPr>
            <a:r>
              <a:rPr lang="en-US" dirty="0">
                <a:latin typeface="Inter" pitchFamily="34" charset="0"/>
                <a:ea typeface="Inter" pitchFamily="34" charset="-122"/>
                <a:cs typeface="Inter" pitchFamily="34" charset="-120"/>
              </a:rPr>
              <a:t>Collect user feedback through surveys, comments, and contact forms to understand their experiences and identify areas for improvement.</a:t>
            </a:r>
            <a:endParaRPr lang="en-US" dirty="0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0" y="1"/>
            <a:ext cx="12191999" cy="1129004"/>
          </a:xfrm>
          <a:solidFill>
            <a:schemeClr val="accent2">
              <a:lumMod val="40000"/>
              <a:lumOff val="60000"/>
            </a:schemeClr>
          </a:solidFill>
        </p:spPr>
        <p:txBody>
          <a:bodyPr>
            <a:normAutofit fontScale="90000"/>
          </a:bodyPr>
          <a:lstStyle/>
          <a:p>
            <a:pPr algn="ctr"/>
            <a:r>
              <a:rPr lang="en-US" b="1" dirty="0" smtClean="0"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/>
            </a:r>
            <a:br>
              <a:rPr lang="en-US" b="1" dirty="0" smtClean="0"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</a:br>
            <a:r>
              <a:rPr lang="en-US" b="1" dirty="0" smtClean="0"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Reports</a:t>
            </a:r>
            <a:r>
              <a:rPr lang="en-US" b="1" dirty="0" smtClean="0"/>
              <a:t/>
            </a:r>
            <a:br>
              <a:rPr lang="en-US" b="1" dirty="0" smtClean="0"/>
            </a:br>
            <a:endParaRPr lang="en-US" b="1" dirty="0"/>
          </a:p>
        </p:txBody>
      </p:sp>
    </p:spTree>
  </p:cSld>
  <p:clrMapOvr>
    <a:masterClrMapping/>
  </p:clrMapOvr>
  <p:transition>
    <p:split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90261"/>
            <a:ext cx="4572000" cy="546773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905542" y="713773"/>
            <a:ext cx="4725492" cy="590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625"/>
              </a:lnSpc>
            </a:pPr>
            <a:r>
              <a:rPr lang="en-US" sz="370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References</a:t>
            </a:r>
            <a:endParaRPr lang="en-US" sz="3700" dirty="0"/>
          </a:p>
        </p:txBody>
      </p:sp>
      <p:sp>
        <p:nvSpPr>
          <p:cNvPr id="6" name="Rectangle 5"/>
          <p:cNvSpPr/>
          <p:nvPr/>
        </p:nvSpPr>
        <p:spPr>
          <a:xfrm>
            <a:off x="4662904" y="1380734"/>
            <a:ext cx="6272574" cy="3954925"/>
          </a:xfrm>
          <a:prstGeom prst="rect">
            <a:avLst/>
          </a:prstGeom>
        </p:spPr>
        <p:txBody>
          <a:bodyPr wrap="square" lIns="76197" tIns="38098" rIns="76197" bIns="38098">
            <a:spAutoFit/>
          </a:bodyPr>
          <a:lstStyle/>
          <a:p>
            <a:pPr lvl="0"/>
            <a:r>
              <a:rPr lang="en-US" sz="1400" b="1" dirty="0" err="1" smtClean="0"/>
              <a:t>Kabat-Zinn</a:t>
            </a:r>
            <a:r>
              <a:rPr lang="en-US" sz="1400" b="1" dirty="0" smtClean="0"/>
              <a:t>,</a:t>
            </a:r>
            <a:r>
              <a:rPr lang="en-US" sz="1400" b="1" i="1" dirty="0" smtClean="0"/>
              <a:t> </a:t>
            </a:r>
            <a:r>
              <a:rPr lang="en-US" sz="1400" b="1" dirty="0" smtClean="0"/>
              <a:t>J.</a:t>
            </a:r>
            <a:r>
              <a:rPr lang="en-US" sz="1400" dirty="0" smtClean="0"/>
              <a:t> (1990)</a:t>
            </a:r>
            <a:r>
              <a:rPr lang="en-US" sz="1400" i="1" dirty="0" smtClean="0"/>
              <a:t>. </a:t>
            </a:r>
            <a:r>
              <a:rPr lang="en-US" sz="1400" dirty="0" smtClean="0"/>
              <a:t>Full Catastrophe Living: Using the Wisdom of Your Body and Mind to Face Stress, Pain, and Illness</a:t>
            </a:r>
            <a:r>
              <a:rPr lang="en-US" sz="1400" i="1" dirty="0" smtClean="0"/>
              <a:t>. </a:t>
            </a:r>
            <a:r>
              <a:rPr lang="en-US" sz="1400" dirty="0" smtClean="0"/>
              <a:t>Delta Publishing.</a:t>
            </a:r>
            <a:r>
              <a:rPr lang="en-US" sz="1400" i="1" dirty="0" smtClean="0"/>
              <a:t/>
            </a:r>
            <a:br>
              <a:rPr lang="en-US" sz="1400" i="1" dirty="0" smtClean="0"/>
            </a:br>
            <a:r>
              <a:rPr lang="en-US" sz="1400" dirty="0" smtClean="0"/>
              <a:t>This book introduces mindfulness-based stress reduction (MBSR) and provides foundational principles that could be applied in meditation apps.</a:t>
            </a:r>
          </a:p>
          <a:p>
            <a:pPr lvl="0"/>
            <a:r>
              <a:rPr lang="en-US" sz="1400" b="1" dirty="0" err="1" smtClean="0"/>
              <a:t>Goleman</a:t>
            </a:r>
            <a:r>
              <a:rPr lang="en-US" sz="1400" b="1" dirty="0" smtClean="0"/>
              <a:t>, D.</a:t>
            </a:r>
            <a:r>
              <a:rPr lang="en-US" sz="1400" dirty="0" smtClean="0"/>
              <a:t> (2013).</a:t>
            </a:r>
            <a:r>
              <a:rPr lang="en-US" sz="1400" i="1" dirty="0" smtClean="0"/>
              <a:t> </a:t>
            </a:r>
            <a:r>
              <a:rPr lang="en-US" sz="1400" dirty="0" smtClean="0"/>
              <a:t>Focus: The Hidden Driver of Excellence</a:t>
            </a:r>
            <a:r>
              <a:rPr lang="en-US" sz="1400" i="1" dirty="0" smtClean="0"/>
              <a:t>.</a:t>
            </a:r>
            <a:r>
              <a:rPr lang="en-US" sz="1400" dirty="0" smtClean="0"/>
              <a:t> HarperCollins.</a:t>
            </a:r>
            <a:r>
              <a:rPr lang="en-US" sz="1400" i="1" dirty="0" smtClean="0"/>
              <a:t/>
            </a:r>
            <a:br>
              <a:rPr lang="en-US" sz="1400" i="1" dirty="0" smtClean="0"/>
            </a:br>
            <a:r>
              <a:rPr lang="en-US" sz="1400" dirty="0" smtClean="0"/>
              <a:t>Explores the science of mindfulness and focus, relevant to designing mindfulness-based platforms for improving cognitive performance.</a:t>
            </a:r>
          </a:p>
          <a:p>
            <a:pPr lvl="0"/>
            <a:r>
              <a:rPr lang="en-US" sz="1400" b="1" dirty="0" smtClean="0"/>
              <a:t>W3Schools</a:t>
            </a:r>
            <a:r>
              <a:rPr lang="en-US" sz="1400" dirty="0" smtClean="0"/>
              <a:t/>
            </a:r>
            <a:br>
              <a:rPr lang="en-US" sz="1400" dirty="0" smtClean="0"/>
            </a:br>
            <a:r>
              <a:rPr lang="en-US" sz="1400" dirty="0" smtClean="0"/>
              <a:t>HTML, CSS, JavaScript Tutorials</a:t>
            </a:r>
            <a:br>
              <a:rPr lang="en-US" sz="1400" dirty="0" smtClean="0"/>
            </a:br>
            <a:r>
              <a:rPr lang="en-US" sz="1400" dirty="0" smtClean="0"/>
              <a:t>URL: </a:t>
            </a:r>
            <a:r>
              <a:rPr lang="en-US" sz="1400" u="sng" dirty="0" smtClean="0">
                <a:hlinkClick r:id="rId4"/>
              </a:rPr>
              <a:t>https://www.w3schools.com/</a:t>
            </a:r>
            <a:r>
              <a:rPr lang="en-US" sz="1400" dirty="0" smtClean="0"/>
              <a:t/>
            </a:r>
            <a:br>
              <a:rPr lang="en-US" sz="1400" dirty="0" smtClean="0"/>
            </a:br>
            <a:r>
              <a:rPr lang="en-US" sz="1400" dirty="0" smtClean="0"/>
              <a:t>A widely used online resource for quick reference and tutorials on web development languages. W3Schools is ideal for beginners looking to grasp the basics of HTML, CSS, and JavaScript.</a:t>
            </a:r>
          </a:p>
          <a:p>
            <a:pPr lvl="0"/>
            <a:r>
              <a:rPr lang="en-US" sz="1400" b="1" dirty="0" smtClean="0"/>
              <a:t>YouTube Audio Library</a:t>
            </a:r>
            <a:r>
              <a:rPr lang="en-US" sz="1400" dirty="0" smtClean="0"/>
              <a:t>:</a:t>
            </a:r>
            <a:br>
              <a:rPr lang="en-US" sz="1400" dirty="0" smtClean="0"/>
            </a:br>
            <a:r>
              <a:rPr lang="en-US" sz="1400" dirty="0" smtClean="0"/>
              <a:t>URL: </a:t>
            </a:r>
            <a:r>
              <a:rPr lang="en-US" sz="1400" u="sng" dirty="0" smtClean="0">
                <a:hlinkClick r:id="rId5"/>
              </a:rPr>
              <a:t>https://www.youtube.com/audiolibrary/music</a:t>
            </a:r>
            <a:r>
              <a:rPr lang="en-US" sz="1400" dirty="0" smtClean="0"/>
              <a:t/>
            </a:r>
            <a:br>
              <a:rPr lang="en-US" sz="1400" dirty="0" smtClean="0"/>
            </a:br>
            <a:r>
              <a:rPr lang="en-US" sz="1400" dirty="0" smtClean="0"/>
              <a:t>YouTube offers a free library of music tracks and sound effects that can be used in personal and commercial projects.</a:t>
            </a:r>
          </a:p>
          <a:p>
            <a:endParaRPr lang="en-US" sz="1400" dirty="0"/>
          </a:p>
        </p:txBody>
      </p:sp>
      <p:sp>
        <p:nvSpPr>
          <p:cNvPr id="10" name="Title 1">
            <a:extLst>
              <a:ext uri="{FF2B5EF4-FFF2-40B4-BE49-F238E27FC236}">
                <a16:creationId xmlns="" xmlns:a16="http://schemas.microsoft.com/office/drawing/2014/main" id="{69D98D0A-C035-F4F3-2047-4448959505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1999" cy="1334278"/>
          </a:xfrm>
          <a:solidFill>
            <a:schemeClr val="accent2">
              <a:lumMod val="40000"/>
              <a:lumOff val="60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en-IN" sz="4400" b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References</a:t>
            </a:r>
            <a:endParaRPr lang="en-IN" b="1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>
    <p:pull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94B72F0-7EB3-A394-ABD6-7A41EF3CE7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267968"/>
          </a:xfrm>
          <a:solidFill>
            <a:schemeClr val="accent2">
              <a:lumMod val="40000"/>
              <a:lumOff val="60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en-IN" b="1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Content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4AD30AE4-1C9D-4F26-8884-C30D15E187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>
              <a:buFont typeface="Wingdings" pitchFamily="2" charset="2"/>
              <a:buChar char="Ø"/>
              <a:tabLst>
                <a:tab pos="457200" algn="l"/>
              </a:tabLst>
            </a:pPr>
            <a:r>
              <a:rPr lang="en-IN" sz="18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Introduction </a:t>
            </a:r>
          </a:p>
          <a:p>
            <a:pPr lvl="0">
              <a:buFont typeface="Wingdings" pitchFamily="2" charset="2"/>
              <a:buChar char="Ø"/>
              <a:tabLst>
                <a:tab pos="457200" algn="l"/>
              </a:tabLst>
            </a:pPr>
            <a:r>
              <a:rPr lang="en-IN" sz="18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Literature Review </a:t>
            </a:r>
          </a:p>
          <a:p>
            <a:pPr lvl="0">
              <a:buFont typeface="Wingdings" pitchFamily="2" charset="2"/>
              <a:buChar char="Ø"/>
              <a:tabLst>
                <a:tab pos="457200" algn="l"/>
              </a:tabLst>
            </a:pPr>
            <a:r>
              <a:rPr lang="en-IN" sz="18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Objective of the Project </a:t>
            </a:r>
          </a:p>
          <a:p>
            <a:pPr lvl="0">
              <a:buFont typeface="Wingdings" pitchFamily="2" charset="2"/>
              <a:buChar char="Ø"/>
              <a:tabLst>
                <a:tab pos="457200" algn="l"/>
              </a:tabLst>
            </a:pPr>
            <a:r>
              <a:rPr lang="en-IN" sz="18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Technology</a:t>
            </a:r>
            <a:endParaRPr lang="en-IN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buFont typeface="Symbol" pitchFamily="2" charset="2"/>
              <a:buChar char=""/>
            </a:pPr>
            <a:r>
              <a:rPr lang="en-IN" sz="18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Hardware Requirements </a:t>
            </a:r>
            <a:endParaRPr lang="en-IN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buFont typeface="Symbol" pitchFamily="2" charset="2"/>
              <a:buChar char=""/>
            </a:pPr>
            <a:r>
              <a:rPr lang="en-IN" sz="18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Software </a:t>
            </a:r>
            <a:r>
              <a:rPr lang="en-IN" sz="1800" kern="100" dirty="0" smtClean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Requirements</a:t>
            </a:r>
            <a:endParaRPr lang="en-IN" sz="1800" kern="100" dirty="0"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buFont typeface="Wingdings" pitchFamily="2" charset="2"/>
              <a:buChar char="Ø"/>
            </a:pPr>
            <a:r>
              <a:rPr lang="en-IN" sz="1800" kern="100" dirty="0" smtClean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Workflow </a:t>
            </a:r>
            <a:endParaRPr lang="en-IN" sz="1800" kern="100" dirty="0"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buFont typeface="Wingdings" pitchFamily="2" charset="2"/>
              <a:buChar char="Ø"/>
              <a:tabLst>
                <a:tab pos="457200" algn="l"/>
              </a:tabLst>
            </a:pPr>
            <a:r>
              <a:rPr lang="en-IN" sz="18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Reports </a:t>
            </a:r>
          </a:p>
          <a:p>
            <a:pPr lvl="0">
              <a:buFont typeface="Wingdings" pitchFamily="2" charset="2"/>
              <a:buChar char="Ø"/>
              <a:tabLst>
                <a:tab pos="457200" algn="l"/>
              </a:tabLst>
            </a:pPr>
            <a:r>
              <a:rPr lang="en-IN" sz="18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References </a:t>
            </a:r>
          </a:p>
        </p:txBody>
      </p:sp>
    </p:spTree>
    <p:extLst>
      <p:ext uri="{BB962C8B-B14F-4D97-AF65-F5344CB8AC3E}">
        <p14:creationId xmlns="" xmlns:p14="http://schemas.microsoft.com/office/powerpoint/2010/main" val="41171514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5233492" y="1187946"/>
            <a:ext cx="6297018" cy="24455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6416"/>
              </a:lnSpc>
            </a:pPr>
            <a:r>
              <a:rPr lang="en-US" sz="5100" dirty="0" smtClean="0"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Mindful Moments: A Mindful Living Website</a:t>
            </a:r>
            <a:endParaRPr lang="en-US" sz="5100" dirty="0" smtClean="0"/>
          </a:p>
          <a:p>
            <a:pPr>
              <a:lnSpc>
                <a:spcPts val="6416"/>
              </a:lnSpc>
            </a:pPr>
            <a:endParaRPr lang="en-US" sz="5100" dirty="0"/>
          </a:p>
        </p:txBody>
      </p:sp>
      <p:sp>
        <p:nvSpPr>
          <p:cNvPr id="4" name="Text 1"/>
          <p:cNvSpPr/>
          <p:nvPr/>
        </p:nvSpPr>
        <p:spPr>
          <a:xfrm>
            <a:off x="5233492" y="3916958"/>
            <a:ext cx="6297018" cy="12096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500" dirty="0" smtClean="0">
                <a:latin typeface="Inter" pitchFamily="34" charset="0"/>
                <a:ea typeface="Inter" pitchFamily="34" charset="-122"/>
                <a:cs typeface="Inter" pitchFamily="34" charset="-120"/>
              </a:rPr>
              <a:t>Mindful Moments is a website designed to help individuals cultivate mindfulness in their daily lives. It offers a variety of resources, including guided meditations, articles, and tips, to promote a sense of calm and well-being.</a:t>
            </a:r>
            <a:endParaRPr lang="en-US" sz="1500" dirty="0" smtClean="0"/>
          </a:p>
          <a:p>
            <a:pPr>
              <a:lnSpc>
                <a:spcPts val="2375"/>
              </a:lnSpc>
            </a:pPr>
            <a:endParaRPr lang="en-US" sz="1500" dirty="0"/>
          </a:p>
        </p:txBody>
      </p:sp>
      <p:sp>
        <p:nvSpPr>
          <p:cNvPr id="5" name="Rectangle 4"/>
          <p:cNvSpPr/>
          <p:nvPr/>
        </p:nvSpPr>
        <p:spPr>
          <a:xfrm>
            <a:off x="0" y="1"/>
            <a:ext cx="12192000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IN" sz="3600" b="1" kern="100" dirty="0" smtClean="0"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Introduction</a:t>
            </a:r>
            <a:endParaRPr lang="en-US" sz="3600" dirty="0"/>
          </a:p>
        </p:txBody>
      </p:sp>
      <p:pic>
        <p:nvPicPr>
          <p:cNvPr id="6" name="Picture 5" descr="Screenshot 2024-10-13 22501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43608"/>
            <a:ext cx="4646412" cy="4478694"/>
          </a:xfrm>
          <a:prstGeom prst="rect">
            <a:avLst/>
          </a:prstGeom>
        </p:spPr>
      </p:pic>
    </p:spTree>
  </p:cSld>
  <p:clrMapOvr>
    <a:masterClrMapping/>
  </p:clrMapOvr>
  <p:transition>
    <p:wedg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6963" y="1194319"/>
            <a:ext cx="3813109" cy="518782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0" y="0"/>
            <a:ext cx="12191999" cy="105435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/>
        </p:spPr>
        <p:txBody>
          <a:bodyPr wrap="none" lIns="0" tIns="0" rIns="0" bIns="0" rtlCol="0" anchor="t"/>
          <a:lstStyle/>
          <a:p>
            <a:pPr algn="ctr">
              <a:lnSpc>
                <a:spcPts val="4625"/>
              </a:lnSpc>
            </a:pPr>
            <a:r>
              <a:rPr lang="en-US" sz="3700" b="1" dirty="0" smtClean="0"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 Literature </a:t>
            </a:r>
            <a:r>
              <a:rPr lang="en-US" sz="3700" b="1" dirty="0"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Review</a:t>
            </a:r>
            <a:endParaRPr lang="en-US" sz="3700" b="1" dirty="0"/>
          </a:p>
        </p:txBody>
      </p:sp>
      <p:sp>
        <p:nvSpPr>
          <p:cNvPr id="4" name="Shape 1"/>
          <p:cNvSpPr/>
          <p:nvPr/>
        </p:nvSpPr>
        <p:spPr>
          <a:xfrm>
            <a:off x="661492" y="2156718"/>
            <a:ext cx="425252" cy="425252"/>
          </a:xfrm>
          <a:prstGeom prst="roundRect">
            <a:avLst>
              <a:gd name="adj" fmla="val 6667"/>
            </a:avLst>
          </a:prstGeom>
          <a:solidFill>
            <a:srgbClr val="4C5052"/>
          </a:solidFill>
          <a:ln/>
        </p:spPr>
      </p:sp>
      <p:sp>
        <p:nvSpPr>
          <p:cNvPr id="5" name="Text 2"/>
          <p:cNvSpPr/>
          <p:nvPr/>
        </p:nvSpPr>
        <p:spPr>
          <a:xfrm>
            <a:off x="827584" y="2227560"/>
            <a:ext cx="93068" cy="2835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208"/>
              </a:lnSpc>
            </a:pPr>
            <a:r>
              <a:rPr lang="en-US" sz="22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1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275755" y="2156718"/>
            <a:ext cx="242877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dirty="0">
                <a:solidFill>
                  <a:srgbClr val="FF3399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Mindfulness Research</a:t>
            </a:r>
            <a:endParaRPr lang="en-US" dirty="0">
              <a:solidFill>
                <a:srgbClr val="FF3399"/>
              </a:solidFill>
            </a:endParaRPr>
          </a:p>
        </p:txBody>
      </p:sp>
      <p:sp>
        <p:nvSpPr>
          <p:cNvPr id="7" name="Text 4"/>
          <p:cNvSpPr/>
          <p:nvPr/>
        </p:nvSpPr>
        <p:spPr>
          <a:xfrm>
            <a:off x="1275756" y="2565401"/>
            <a:ext cx="2439789" cy="15120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500" dirty="0">
                <a:latin typeface="Inter" pitchFamily="34" charset="0"/>
                <a:ea typeface="Inter" pitchFamily="34" charset="-122"/>
                <a:cs typeface="Inter" pitchFamily="34" charset="-120"/>
              </a:rPr>
              <a:t>The literature review explored various research studies and findings on the benefits of mindfulness practices.</a:t>
            </a:r>
            <a:endParaRPr lang="en-US" sz="1500" dirty="0"/>
          </a:p>
        </p:txBody>
      </p:sp>
      <p:sp>
        <p:nvSpPr>
          <p:cNvPr id="8" name="Shape 5"/>
          <p:cNvSpPr/>
          <p:nvPr/>
        </p:nvSpPr>
        <p:spPr>
          <a:xfrm>
            <a:off x="3904556" y="2156718"/>
            <a:ext cx="425252" cy="425252"/>
          </a:xfrm>
          <a:prstGeom prst="roundRect">
            <a:avLst>
              <a:gd name="adj" fmla="val 6667"/>
            </a:avLst>
          </a:prstGeom>
          <a:solidFill>
            <a:srgbClr val="4C5052"/>
          </a:solidFill>
          <a:ln/>
        </p:spPr>
      </p:sp>
      <p:sp>
        <p:nvSpPr>
          <p:cNvPr id="9" name="Text 6"/>
          <p:cNvSpPr/>
          <p:nvPr/>
        </p:nvSpPr>
        <p:spPr>
          <a:xfrm>
            <a:off x="4035326" y="2227560"/>
            <a:ext cx="163612" cy="2835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208"/>
              </a:lnSpc>
            </a:pPr>
            <a:r>
              <a:rPr lang="en-US" sz="22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2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4518820" y="2156718"/>
            <a:ext cx="2439789" cy="590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dirty="0">
                <a:solidFill>
                  <a:srgbClr val="FF3399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Mindful Living Websites</a:t>
            </a:r>
            <a:endParaRPr lang="en-US" dirty="0">
              <a:solidFill>
                <a:srgbClr val="FF3399"/>
              </a:solidFill>
            </a:endParaRPr>
          </a:p>
        </p:txBody>
      </p:sp>
      <p:sp>
        <p:nvSpPr>
          <p:cNvPr id="11" name="Text 8"/>
          <p:cNvSpPr/>
          <p:nvPr/>
        </p:nvSpPr>
        <p:spPr>
          <a:xfrm>
            <a:off x="4509489" y="2552766"/>
            <a:ext cx="2439789" cy="15120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500" dirty="0">
                <a:latin typeface="Inter" pitchFamily="34" charset="0"/>
                <a:ea typeface="Inter" pitchFamily="34" charset="-122"/>
                <a:cs typeface="Inter" pitchFamily="34" charset="-120"/>
              </a:rPr>
              <a:t>An analysis of existing mindful living websites was conducted to identify best practices and user experience strategies.</a:t>
            </a:r>
            <a:endParaRPr lang="en-US" sz="1500" dirty="0"/>
          </a:p>
        </p:txBody>
      </p:sp>
      <p:sp>
        <p:nvSpPr>
          <p:cNvPr id="12" name="Shape 9"/>
          <p:cNvSpPr/>
          <p:nvPr/>
        </p:nvSpPr>
        <p:spPr>
          <a:xfrm>
            <a:off x="661492" y="4774407"/>
            <a:ext cx="425252" cy="425252"/>
          </a:xfrm>
          <a:prstGeom prst="roundRect">
            <a:avLst>
              <a:gd name="adj" fmla="val 6667"/>
            </a:avLst>
          </a:prstGeom>
          <a:solidFill>
            <a:srgbClr val="4C5052"/>
          </a:solidFill>
          <a:ln/>
        </p:spPr>
      </p:sp>
      <p:sp>
        <p:nvSpPr>
          <p:cNvPr id="13" name="Text 10"/>
          <p:cNvSpPr/>
          <p:nvPr/>
        </p:nvSpPr>
        <p:spPr>
          <a:xfrm>
            <a:off x="789881" y="4845249"/>
            <a:ext cx="168473" cy="2835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208"/>
              </a:lnSpc>
            </a:pPr>
            <a:r>
              <a:rPr lang="en-US" sz="22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3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1275755" y="4774407"/>
            <a:ext cx="2907208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dirty="0">
                <a:solidFill>
                  <a:srgbClr val="FF3399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User Needs &amp; Preferences</a:t>
            </a:r>
            <a:endParaRPr lang="en-US" dirty="0">
              <a:solidFill>
                <a:srgbClr val="FF3399"/>
              </a:solidFill>
            </a:endParaRPr>
          </a:p>
        </p:txBody>
      </p:sp>
      <p:sp>
        <p:nvSpPr>
          <p:cNvPr id="15" name="Text 12"/>
          <p:cNvSpPr/>
          <p:nvPr/>
        </p:nvSpPr>
        <p:spPr>
          <a:xfrm>
            <a:off x="1275756" y="5183089"/>
            <a:ext cx="5682754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500" dirty="0">
                <a:latin typeface="Inter" pitchFamily="34" charset="0"/>
                <a:ea typeface="Inter" pitchFamily="34" charset="-122"/>
                <a:cs typeface="Inter" pitchFamily="34" charset="-120"/>
              </a:rPr>
              <a:t>The research aimed to understand the target audience's needs, preferences, and expectations for a mindful living website.</a:t>
            </a:r>
            <a:endParaRPr lang="en-US" sz="1500" dirty="0"/>
          </a:p>
        </p:txBody>
      </p:sp>
    </p:spTree>
  </p:cSld>
  <p:clrMapOvr>
    <a:masterClrMapping/>
  </p:clrMapOvr>
  <p:transition>
    <p:pull dir="ld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accent2">
              <a:lumMod val="20000"/>
              <a:lumOff val="80000"/>
            </a:schemeClr>
          </a:solidFill>
        </p:spPr>
        <p:txBody>
          <a:bodyPr/>
          <a:lstStyle/>
          <a:p>
            <a:pPr algn="ctr"/>
            <a:r>
              <a:rPr lang="en-IN" dirty="0" smtClean="0"/>
              <a:t>Objective of the Project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3399"/>
                </a:solidFill>
              </a:rPr>
              <a:t>Promote Mindfulness</a:t>
            </a:r>
            <a:r>
              <a:rPr lang="en-US" dirty="0" smtClean="0"/>
              <a:t>:-To provide accessible resources for individuals seeking to integrate mindfulness into their lives.</a:t>
            </a:r>
          </a:p>
          <a:p>
            <a:pPr>
              <a:buNone/>
            </a:pPr>
            <a:endParaRPr lang="en-US" dirty="0" smtClean="0"/>
          </a:p>
          <a:p>
            <a:r>
              <a:rPr lang="en-US" dirty="0" smtClean="0">
                <a:solidFill>
                  <a:srgbClr val="FF3399"/>
                </a:solidFill>
              </a:rPr>
              <a:t>Enhance Well-being</a:t>
            </a:r>
            <a:r>
              <a:rPr lang="en-US" dirty="0" smtClean="0"/>
              <a:t>:-To support users in cultivating a greater sense of calm, focus, and emotional well-being.</a:t>
            </a:r>
          </a:p>
          <a:p>
            <a:endParaRPr lang="en-IN" dirty="0" smtClean="0"/>
          </a:p>
          <a:p>
            <a:r>
              <a:rPr lang="en-US" dirty="0" smtClean="0">
                <a:solidFill>
                  <a:srgbClr val="FF3399"/>
                </a:solidFill>
              </a:rPr>
              <a:t>Improve User Experience</a:t>
            </a:r>
            <a:r>
              <a:rPr lang="en-US" dirty="0" smtClean="0"/>
              <a:t>:-To create a user-friendly website that offers a positive and engaging experience.</a:t>
            </a:r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418253"/>
          </a:xfrm>
          <a:solidFill>
            <a:schemeClr val="accent2">
              <a:lumMod val="40000"/>
              <a:lumOff val="60000"/>
            </a:schemeClr>
          </a:solidFill>
        </p:spPr>
        <p:txBody>
          <a:bodyPr/>
          <a:lstStyle/>
          <a:p>
            <a:pPr algn="ctr"/>
            <a:r>
              <a:rPr lang="en-IN" b="1" dirty="0" smtClean="0"/>
              <a:t>Technology</a:t>
            </a:r>
            <a:endParaRPr lang="en-US" b="1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78" y="1698172"/>
            <a:ext cx="3103984" cy="4655976"/>
          </a:xfrm>
          <a:prstGeom prst="rect">
            <a:avLst/>
          </a:prstGeom>
        </p:spPr>
      </p:pic>
      <p:sp>
        <p:nvSpPr>
          <p:cNvPr id="20" name="Text 0"/>
          <p:cNvSpPr/>
          <p:nvPr/>
        </p:nvSpPr>
        <p:spPr>
          <a:xfrm>
            <a:off x="5233492" y="1448098"/>
            <a:ext cx="4725492" cy="590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625"/>
              </a:lnSpc>
            </a:pPr>
            <a:endParaRPr lang="en-US" sz="3700" dirty="0"/>
          </a:p>
        </p:txBody>
      </p:sp>
      <p:sp>
        <p:nvSpPr>
          <p:cNvPr id="21" name="Shape 1"/>
          <p:cNvSpPr/>
          <p:nvPr/>
        </p:nvSpPr>
        <p:spPr>
          <a:xfrm>
            <a:off x="3480318" y="2060958"/>
            <a:ext cx="7704959" cy="3696030"/>
          </a:xfrm>
          <a:prstGeom prst="roundRect">
            <a:avLst>
              <a:gd name="adj" fmla="val 0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22" name="Shape 2"/>
          <p:cNvSpPr/>
          <p:nvPr/>
        </p:nvSpPr>
        <p:spPr>
          <a:xfrm>
            <a:off x="5239842" y="2328565"/>
            <a:ext cx="6284318" cy="54193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 dirty="0"/>
          </a:p>
        </p:txBody>
      </p:sp>
      <p:sp>
        <p:nvSpPr>
          <p:cNvPr id="23" name="Text 3"/>
          <p:cNvSpPr/>
          <p:nvPr/>
        </p:nvSpPr>
        <p:spPr>
          <a:xfrm>
            <a:off x="5428853" y="2448322"/>
            <a:ext cx="2760960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600" b="1" dirty="0">
                <a:solidFill>
                  <a:srgbClr val="FF339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Hardware</a:t>
            </a:r>
            <a:endParaRPr lang="en-US" sz="1600" b="1" dirty="0">
              <a:solidFill>
                <a:srgbClr val="FF3399"/>
              </a:solidFill>
            </a:endParaRPr>
          </a:p>
        </p:txBody>
      </p:sp>
      <p:sp>
        <p:nvSpPr>
          <p:cNvPr id="24" name="Text 4"/>
          <p:cNvSpPr/>
          <p:nvPr/>
        </p:nvSpPr>
        <p:spPr>
          <a:xfrm>
            <a:off x="8574187" y="2448322"/>
            <a:ext cx="2760960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600" b="1" dirty="0" smtClean="0">
                <a:solidFill>
                  <a:srgbClr val="FF339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Software</a:t>
            </a:r>
            <a:endParaRPr lang="en-US" sz="1600" b="1" dirty="0">
              <a:solidFill>
                <a:srgbClr val="FF3399"/>
              </a:solidFill>
            </a:endParaRPr>
          </a:p>
        </p:txBody>
      </p:sp>
      <p:sp>
        <p:nvSpPr>
          <p:cNvPr id="25" name="Shape 5"/>
          <p:cNvSpPr/>
          <p:nvPr/>
        </p:nvSpPr>
        <p:spPr>
          <a:xfrm>
            <a:off x="5239842" y="2870497"/>
            <a:ext cx="6284318" cy="84435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6" name="Text 6"/>
          <p:cNvSpPr/>
          <p:nvPr/>
        </p:nvSpPr>
        <p:spPr>
          <a:xfrm>
            <a:off x="5428853" y="2990255"/>
            <a:ext cx="2760960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500" dirty="0">
                <a:latin typeface="Inter" pitchFamily="34" charset="0"/>
                <a:ea typeface="Inter" pitchFamily="34" charset="-122"/>
                <a:cs typeface="Inter" pitchFamily="34" charset="-120"/>
              </a:rPr>
              <a:t>Personal Computer (PC) or Laptop</a:t>
            </a:r>
            <a:endParaRPr lang="en-US" sz="1500" dirty="0"/>
          </a:p>
        </p:txBody>
      </p:sp>
      <p:sp>
        <p:nvSpPr>
          <p:cNvPr id="27" name="Text 7"/>
          <p:cNvSpPr/>
          <p:nvPr/>
        </p:nvSpPr>
        <p:spPr>
          <a:xfrm>
            <a:off x="8574186" y="2911151"/>
            <a:ext cx="2967781" cy="8397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IN" sz="1500" dirty="0" smtClean="0">
                <a:latin typeface="Inter" pitchFamily="34" charset="0"/>
                <a:ea typeface="Inter" pitchFamily="34" charset="-122"/>
              </a:rPr>
              <a:t>To include the </a:t>
            </a:r>
            <a:r>
              <a:rPr lang="en-IN" sz="1500" dirty="0" smtClean="0">
                <a:latin typeface="Inter" pitchFamily="34" charset="0"/>
                <a:ea typeface="Inter" pitchFamily="34" charset="-122"/>
              </a:rPr>
              <a:t>frontend</a:t>
            </a:r>
            <a:r>
              <a:rPr lang="en-IN" sz="1500" dirty="0" smtClean="0">
                <a:latin typeface="Inter" pitchFamily="34" charset="0"/>
                <a:ea typeface="Inter" pitchFamily="34" charset="-122"/>
              </a:rPr>
              <a:t> </a:t>
            </a:r>
            <a:r>
              <a:rPr lang="en-IN" sz="1500" dirty="0" smtClean="0">
                <a:latin typeface="Inter" pitchFamily="34" charset="0"/>
                <a:ea typeface="Inter" pitchFamily="34" charset="-122"/>
              </a:rPr>
              <a:t>framework</a:t>
            </a:r>
          </a:p>
          <a:p>
            <a:pPr>
              <a:lnSpc>
                <a:spcPts val="2375"/>
              </a:lnSpc>
            </a:pPr>
            <a:r>
              <a:rPr lang="en-IN" sz="1500" dirty="0" smtClean="0">
                <a:latin typeface="Inter" pitchFamily="34" charset="0"/>
                <a:ea typeface="Inter" pitchFamily="34" charset="-122"/>
              </a:rPr>
              <a:t>(</a:t>
            </a:r>
            <a:r>
              <a:rPr lang="en-US" sz="1500" dirty="0" smtClean="0">
                <a:latin typeface="Inter" pitchFamily="34" charset="0"/>
                <a:ea typeface="Inter" pitchFamily="34" charset="-122"/>
                <a:cs typeface="Inter" pitchFamily="34" charset="-120"/>
              </a:rPr>
              <a:t>HTML, CSS, </a:t>
            </a:r>
            <a:r>
              <a:rPr lang="en-US" sz="1500" dirty="0" smtClean="0">
                <a:latin typeface="Inter" pitchFamily="34" charset="0"/>
                <a:ea typeface="Inter" pitchFamily="34" charset="-122"/>
                <a:cs typeface="Inter" pitchFamily="34" charset="-120"/>
              </a:rPr>
              <a:t>JavaScript)</a:t>
            </a:r>
            <a:endParaRPr lang="en-US" sz="1500" dirty="0"/>
          </a:p>
        </p:txBody>
      </p:sp>
      <p:sp>
        <p:nvSpPr>
          <p:cNvPr id="29" name="Text 9"/>
          <p:cNvSpPr/>
          <p:nvPr/>
        </p:nvSpPr>
        <p:spPr>
          <a:xfrm>
            <a:off x="5428853" y="3834607"/>
            <a:ext cx="2760960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600" dirty="0" smtClean="0"/>
              <a:t>Sufficient storage and memory</a:t>
            </a:r>
            <a:r>
              <a:rPr lang="en-IN" sz="1500" dirty="0" smtClean="0">
                <a:latin typeface="Inter" pitchFamily="34" charset="0"/>
                <a:ea typeface="Inter" pitchFamily="34" charset="-122"/>
              </a:rPr>
              <a:t> </a:t>
            </a:r>
            <a:endParaRPr lang="en-US" sz="1500" dirty="0"/>
          </a:p>
        </p:txBody>
      </p:sp>
      <p:sp>
        <p:nvSpPr>
          <p:cNvPr id="30" name="Text 10"/>
          <p:cNvSpPr/>
          <p:nvPr/>
        </p:nvSpPr>
        <p:spPr>
          <a:xfrm>
            <a:off x="8668139" y="3937517"/>
            <a:ext cx="2667008" cy="5019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IN" sz="1500" dirty="0" smtClean="0">
                <a:latin typeface="Inter" pitchFamily="34" charset="0"/>
                <a:ea typeface="Inter" pitchFamily="34" charset="-122"/>
              </a:rPr>
              <a:t>Vs code platform</a:t>
            </a:r>
            <a:endParaRPr lang="en-US" sz="1500" dirty="0"/>
          </a:p>
        </p:txBody>
      </p:sp>
      <p:sp>
        <p:nvSpPr>
          <p:cNvPr id="31" name="Shape 11"/>
          <p:cNvSpPr/>
          <p:nvPr/>
        </p:nvSpPr>
        <p:spPr>
          <a:xfrm>
            <a:off x="5239842" y="4559201"/>
            <a:ext cx="6284318" cy="84435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32" name="Text 12"/>
          <p:cNvSpPr/>
          <p:nvPr/>
        </p:nvSpPr>
        <p:spPr>
          <a:xfrm>
            <a:off x="5428853" y="4678958"/>
            <a:ext cx="2760960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500" dirty="0">
                <a:latin typeface="Inter" pitchFamily="34" charset="0"/>
                <a:ea typeface="Inter" pitchFamily="34" charset="-122"/>
                <a:cs typeface="Inter" pitchFamily="34" charset="-120"/>
              </a:rPr>
              <a:t>Web Browser (e.g., Chrome, Firefox)</a:t>
            </a:r>
            <a:endParaRPr lang="en-US" sz="1500" dirty="0"/>
          </a:p>
        </p:txBody>
      </p:sp>
      <p:sp>
        <p:nvSpPr>
          <p:cNvPr id="33" name="Text 13"/>
          <p:cNvSpPr/>
          <p:nvPr/>
        </p:nvSpPr>
        <p:spPr>
          <a:xfrm>
            <a:off x="8574187" y="4678958"/>
            <a:ext cx="2760960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500" dirty="0">
                <a:latin typeface="Inter" pitchFamily="34" charset="0"/>
                <a:ea typeface="Inter" pitchFamily="34" charset="-122"/>
                <a:cs typeface="Inter" pitchFamily="34" charset="-120"/>
              </a:rPr>
              <a:t>Programming Languages (e.g., HTML, CSS, </a:t>
            </a:r>
            <a:r>
              <a:rPr lang="en-US" sz="1500" dirty="0" smtClean="0">
                <a:latin typeface="Inter" pitchFamily="34" charset="0"/>
                <a:ea typeface="Inter" pitchFamily="34" charset="-122"/>
                <a:cs typeface="Inter" pitchFamily="34" charset="-120"/>
              </a:rPr>
              <a:t>JavaScript,)</a:t>
            </a:r>
            <a:endParaRPr lang="en-US" sz="15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0"/>
            <a:ext cx="12192000" cy="67180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/>
        </p:spPr>
        <p:txBody>
          <a:bodyPr wrap="none" lIns="0" tIns="0" rIns="0" bIns="0" rtlCol="0" anchor="t"/>
          <a:lstStyle/>
          <a:p>
            <a:pPr algn="ctr">
              <a:lnSpc>
                <a:spcPts val="4625"/>
              </a:lnSpc>
            </a:pPr>
            <a:r>
              <a:rPr lang="en-US" sz="3700" b="1" dirty="0"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Modules</a:t>
            </a:r>
            <a:endParaRPr lang="en-US" sz="3700" b="1" dirty="0"/>
          </a:p>
        </p:txBody>
      </p:sp>
      <p:sp>
        <p:nvSpPr>
          <p:cNvPr id="3" name="Text 1"/>
          <p:cNvSpPr/>
          <p:nvPr/>
        </p:nvSpPr>
        <p:spPr>
          <a:xfrm>
            <a:off x="289249" y="867747"/>
            <a:ext cx="3023118" cy="5510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2800" dirty="0" smtClean="0">
                <a:solidFill>
                  <a:srgbClr val="FF3399"/>
                </a:solidFill>
                <a:latin typeface="Arial Black" pitchFamily="34" charset="0"/>
                <a:ea typeface="DM Sans Medium" pitchFamily="34" charset="-122"/>
                <a:cs typeface="DM Sans Medium" pitchFamily="34" charset="-120"/>
              </a:rPr>
              <a:t>Homepage</a:t>
            </a:r>
            <a:r>
              <a:rPr lang="en-US" sz="3300" dirty="0" smtClean="0">
                <a:solidFill>
                  <a:srgbClr val="FF3399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 :</a:t>
            </a:r>
            <a:endParaRPr lang="en-US" sz="3300" dirty="0">
              <a:solidFill>
                <a:srgbClr val="FF3399"/>
              </a:solidFill>
            </a:endParaRPr>
          </a:p>
        </p:txBody>
      </p:sp>
      <p:sp>
        <p:nvSpPr>
          <p:cNvPr id="4" name="Text 2"/>
          <p:cNvSpPr/>
          <p:nvPr/>
        </p:nvSpPr>
        <p:spPr>
          <a:xfrm>
            <a:off x="3192683" y="822143"/>
            <a:ext cx="6732608" cy="14735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2700" dirty="0">
                <a:latin typeface="Arial" pitchFamily="34" charset="0"/>
                <a:ea typeface="Inter" pitchFamily="34" charset="-122"/>
                <a:cs typeface="Arial" pitchFamily="34" charset="0"/>
              </a:rPr>
              <a:t>Introduction to the website, with a brief overview of its purpose, features, and </a:t>
            </a:r>
            <a:r>
              <a:rPr lang="en-US" sz="2700" dirty="0" smtClean="0">
                <a:latin typeface="Arial" pitchFamily="34" charset="0"/>
                <a:ea typeface="Inter" pitchFamily="34" charset="-122"/>
                <a:cs typeface="Arial" pitchFamily="34" charset="0"/>
              </a:rPr>
              <a:t>    benefits</a:t>
            </a:r>
            <a:r>
              <a:rPr lang="en-US" sz="2700" dirty="0">
                <a:latin typeface="Arial" pitchFamily="34" charset="0"/>
                <a:ea typeface="Inter" pitchFamily="34" charset="-122"/>
                <a:cs typeface="Arial" pitchFamily="34" charset="0"/>
              </a:rPr>
              <a:t>.</a:t>
            </a:r>
            <a:endParaRPr lang="en-US" sz="27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190069" y="3148199"/>
            <a:ext cx="236269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2400" dirty="0">
                <a:solidFill>
                  <a:srgbClr val="FF3399"/>
                </a:solidFill>
                <a:latin typeface="Arial Black" pitchFamily="34" charset="0"/>
                <a:ea typeface="DM Sans Medium" pitchFamily="34" charset="-122"/>
                <a:cs typeface="DM Sans Medium" pitchFamily="34" charset="-120"/>
              </a:rPr>
              <a:t>Meditation</a:t>
            </a:r>
            <a:r>
              <a:rPr lang="en-US" sz="2400" dirty="0">
                <a:solidFill>
                  <a:srgbClr val="F7F7F8"/>
                </a:solidFill>
                <a:latin typeface="Arial Black" pitchFamily="34" charset="0"/>
                <a:ea typeface="DM Sans Medium" pitchFamily="34" charset="-122"/>
                <a:cs typeface="DM Sans Medium" pitchFamily="34" charset="-120"/>
              </a:rPr>
              <a:t> </a:t>
            </a:r>
            <a:r>
              <a:rPr lang="en-US" sz="2400" dirty="0" smtClean="0">
                <a:solidFill>
                  <a:srgbClr val="FF3399"/>
                </a:solidFill>
                <a:latin typeface="Arial Black" pitchFamily="34" charset="0"/>
                <a:ea typeface="DM Sans Medium" pitchFamily="34" charset="-122"/>
                <a:cs typeface="DM Sans Medium" pitchFamily="34" charset="-120"/>
              </a:rPr>
              <a:t>Library  :</a:t>
            </a:r>
            <a:endParaRPr lang="en-US" sz="2400" dirty="0">
              <a:solidFill>
                <a:srgbClr val="FF3399"/>
              </a:solidFill>
              <a:latin typeface="Arial Black" pitchFamily="34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3841326" y="3028553"/>
            <a:ext cx="5457003" cy="13915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2700" dirty="0">
                <a:latin typeface="Arial" pitchFamily="34" charset="0"/>
                <a:ea typeface="Inter" pitchFamily="34" charset="-122"/>
                <a:cs typeface="Arial" pitchFamily="34" charset="0"/>
              </a:rPr>
              <a:t>A collection of guided meditations on various topics, including stress reduction, sleep improvement, and self-compassion.</a:t>
            </a:r>
            <a:endParaRPr lang="en-US" sz="27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227441" y="5112152"/>
            <a:ext cx="2965243" cy="5883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2400" dirty="0">
                <a:solidFill>
                  <a:srgbClr val="FF3399"/>
                </a:solidFill>
                <a:latin typeface="Arial Black" pitchFamily="34" charset="0"/>
                <a:ea typeface="DM Sans Medium" pitchFamily="34" charset="-122"/>
                <a:cs typeface="DM Sans Medium" pitchFamily="34" charset="-120"/>
              </a:rPr>
              <a:t>Mindfulness Articles</a:t>
            </a:r>
            <a:endParaRPr lang="en-US" sz="2400" dirty="0">
              <a:solidFill>
                <a:srgbClr val="FF3399"/>
              </a:solidFill>
              <a:latin typeface="Arial Black" pitchFamily="34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4059836" y="5034695"/>
            <a:ext cx="5884746" cy="10709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2700" dirty="0">
                <a:latin typeface="Arial" pitchFamily="34" charset="0"/>
                <a:ea typeface="Inter" pitchFamily="34" charset="-122"/>
                <a:cs typeface="Arial" pitchFamily="34" charset="0"/>
              </a:rPr>
              <a:t>Articles, blog posts, and other content providing information and insights on mindful living practices.</a:t>
            </a:r>
            <a:endParaRPr lang="en-US" sz="27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634004" y="5112152"/>
            <a:ext cx="269298" cy="389398"/>
          </a:xfrm>
          <a:prstGeom prst="rect">
            <a:avLst/>
          </a:prstGeom>
        </p:spPr>
        <p:txBody>
          <a:bodyPr wrap="none" lIns="76197" tIns="38098" rIns="76197" bIns="38098">
            <a:spAutoFit/>
          </a:bodyPr>
          <a:lstStyle/>
          <a:p>
            <a:pPr>
              <a:lnSpc>
                <a:spcPts val="2292"/>
              </a:lnSpc>
            </a:pPr>
            <a:r>
              <a:rPr lang="en-US" sz="2700" dirty="0" smtClean="0">
                <a:solidFill>
                  <a:srgbClr val="FF3399"/>
                </a:solidFill>
                <a:latin typeface="Arial Black" pitchFamily="34" charset="0"/>
                <a:ea typeface="DM Sans Medium" pitchFamily="34" charset="-122"/>
                <a:cs typeface="DM Sans Medium" pitchFamily="34" charset="-120"/>
              </a:rPr>
              <a:t>:</a:t>
            </a:r>
            <a:endParaRPr lang="en-US" sz="2700" dirty="0">
              <a:solidFill>
                <a:srgbClr val="FF3399"/>
              </a:solidFill>
              <a:latin typeface="Arial Black" pitchFamily="34" charset="0"/>
            </a:endParaRPr>
          </a:p>
        </p:txBody>
      </p:sp>
    </p:spTree>
  </p:cSld>
  <p:clrMapOvr>
    <a:masterClrMapping/>
  </p:clrMapOvr>
  <p:transition>
    <p:pull dir="r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508264"/>
            <a:ext cx="3424335" cy="653893"/>
          </a:xfrm>
          <a:prstGeom prst="rect">
            <a:avLst/>
          </a:prstGeom>
        </p:spPr>
        <p:txBody>
          <a:bodyPr wrap="square" lIns="76197" tIns="38098" rIns="76197" bIns="38098">
            <a:spAutoFit/>
          </a:bodyPr>
          <a:lstStyle/>
          <a:p>
            <a:pPr>
              <a:lnSpc>
                <a:spcPts val="2292"/>
              </a:lnSpc>
            </a:pPr>
            <a:r>
              <a:rPr lang="en-US" dirty="0" smtClean="0">
                <a:solidFill>
                  <a:srgbClr val="FF3399"/>
                </a:solidFill>
                <a:latin typeface="Arial Black" pitchFamily="34" charset="0"/>
                <a:ea typeface="DM Sans Medium" pitchFamily="34" charset="-122"/>
                <a:cs typeface="DM Sans Medium" pitchFamily="34" charset="-120"/>
              </a:rPr>
              <a:t>Mindfulness</a:t>
            </a:r>
            <a:r>
              <a:rPr lang="en-US" b="1" dirty="0" smtClean="0">
                <a:solidFill>
                  <a:srgbClr val="FF3399"/>
                </a:solidFill>
                <a:latin typeface="Arial Black" pitchFamily="34" charset="0"/>
                <a:ea typeface="DM Sans Medium" pitchFamily="34" charset="-122"/>
                <a:cs typeface="DM Sans Medium" pitchFamily="34" charset="-120"/>
              </a:rPr>
              <a:t> </a:t>
            </a:r>
            <a:r>
              <a:rPr lang="en-US" dirty="0" smtClean="0">
                <a:solidFill>
                  <a:srgbClr val="FF3399"/>
                </a:solidFill>
                <a:latin typeface="Arial Black" pitchFamily="34" charset="0"/>
                <a:ea typeface="DM Sans Medium" pitchFamily="34" charset="-122"/>
                <a:cs typeface="DM Sans Medium" pitchFamily="34" charset="-120"/>
              </a:rPr>
              <a:t>Activities</a:t>
            </a:r>
            <a:r>
              <a:rPr lang="en-US" b="1" dirty="0" smtClean="0">
                <a:solidFill>
                  <a:srgbClr val="FF3399"/>
                </a:solidFill>
                <a:latin typeface="Arial Black" pitchFamily="34" charset="0"/>
                <a:ea typeface="DM Sans Medium" pitchFamily="34" charset="-122"/>
                <a:cs typeface="DM Sans Medium" pitchFamily="34" charset="-120"/>
              </a:rPr>
              <a:t> </a:t>
            </a:r>
            <a:endParaRPr lang="en-US" b="1" dirty="0" smtClean="0">
              <a:solidFill>
                <a:srgbClr val="FF3399"/>
              </a:solidFill>
              <a:latin typeface="Arial Black" pitchFamily="34" charset="0"/>
            </a:endParaRPr>
          </a:p>
          <a:p>
            <a:pPr>
              <a:lnSpc>
                <a:spcPts val="2292"/>
              </a:lnSpc>
            </a:pPr>
            <a:r>
              <a:rPr lang="en-US" dirty="0" smtClean="0">
                <a:solidFill>
                  <a:srgbClr val="FF3399"/>
                </a:solidFill>
                <a:latin typeface="Arial Black" pitchFamily="34" charset="0"/>
                <a:ea typeface="DM Sans Medium" pitchFamily="34" charset="-122"/>
                <a:cs typeface="DM Sans Medium" pitchFamily="34" charset="-120"/>
              </a:rPr>
              <a:t> </a:t>
            </a:r>
            <a:endParaRPr lang="en-US" dirty="0">
              <a:solidFill>
                <a:srgbClr val="FF3399"/>
              </a:solidFill>
              <a:latin typeface="Arial Black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957803" y="522515"/>
            <a:ext cx="195944" cy="371893"/>
          </a:xfrm>
          <a:prstGeom prst="rect">
            <a:avLst/>
          </a:prstGeom>
        </p:spPr>
        <p:txBody>
          <a:bodyPr wrap="square" lIns="76197" tIns="38098" rIns="76197" bIns="38098">
            <a:spAutoFit/>
          </a:bodyPr>
          <a:lstStyle/>
          <a:p>
            <a:pPr>
              <a:lnSpc>
                <a:spcPts val="2292"/>
              </a:lnSpc>
            </a:pPr>
            <a:r>
              <a:rPr lang="en-US" sz="3000" dirty="0" smtClean="0">
                <a:solidFill>
                  <a:srgbClr val="FF3399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:</a:t>
            </a:r>
            <a:endParaRPr lang="en-US" sz="3000" dirty="0">
              <a:solidFill>
                <a:srgbClr val="FF3399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275251" y="251927"/>
            <a:ext cx="6315083" cy="1002130"/>
          </a:xfrm>
          <a:prstGeom prst="rect">
            <a:avLst/>
          </a:prstGeom>
        </p:spPr>
        <p:txBody>
          <a:bodyPr wrap="square" lIns="76197" tIns="38098" rIns="76197" bIns="38098">
            <a:spAutoFit/>
          </a:bodyPr>
          <a:lstStyle/>
          <a:p>
            <a:pPr>
              <a:lnSpc>
                <a:spcPts val="2375"/>
              </a:lnSpc>
            </a:pPr>
            <a:r>
              <a:rPr lang="en-IN" sz="2700" dirty="0" smtClean="0">
                <a:latin typeface="Arial" pitchFamily="34" charset="0"/>
                <a:cs typeface="Arial" pitchFamily="34" charset="0"/>
              </a:rPr>
              <a:t>In this we will provide the user with different kind of activities related to their problem.</a:t>
            </a:r>
            <a:endParaRPr lang="en-US" sz="27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39959" y="1875454"/>
            <a:ext cx="2780523" cy="653893"/>
          </a:xfrm>
          <a:prstGeom prst="rect">
            <a:avLst/>
          </a:prstGeom>
        </p:spPr>
        <p:txBody>
          <a:bodyPr wrap="square" lIns="76197" tIns="38098" rIns="76197" bIns="38098">
            <a:spAutoFit/>
          </a:bodyPr>
          <a:lstStyle/>
          <a:p>
            <a:pPr>
              <a:lnSpc>
                <a:spcPts val="2292"/>
              </a:lnSpc>
            </a:pPr>
            <a:r>
              <a:rPr lang="en-US" dirty="0" smtClean="0">
                <a:solidFill>
                  <a:srgbClr val="FF3399"/>
                </a:solidFill>
                <a:latin typeface="Arial Black" pitchFamily="34" charset="0"/>
                <a:ea typeface="DM Sans Medium" pitchFamily="34" charset="-122"/>
                <a:cs typeface="DM Sans Medium" pitchFamily="34" charset="-120"/>
              </a:rPr>
              <a:t>Feedback by user</a:t>
            </a:r>
            <a:r>
              <a:rPr lang="en-US" b="1" dirty="0" smtClean="0">
                <a:solidFill>
                  <a:srgbClr val="FF3399"/>
                </a:solidFill>
                <a:latin typeface="Arial Black" pitchFamily="34" charset="0"/>
                <a:ea typeface="DM Sans Medium" pitchFamily="34" charset="-122"/>
                <a:cs typeface="DM Sans Medium" pitchFamily="34" charset="-120"/>
              </a:rPr>
              <a:t> </a:t>
            </a:r>
            <a:endParaRPr lang="en-US" b="1" dirty="0" smtClean="0">
              <a:solidFill>
                <a:srgbClr val="FF3399"/>
              </a:solidFill>
              <a:latin typeface="Arial Black" pitchFamily="34" charset="0"/>
            </a:endParaRPr>
          </a:p>
          <a:p>
            <a:pPr>
              <a:lnSpc>
                <a:spcPts val="2292"/>
              </a:lnSpc>
            </a:pPr>
            <a:r>
              <a:rPr lang="en-US" dirty="0" smtClean="0">
                <a:solidFill>
                  <a:srgbClr val="FF3399"/>
                </a:solidFill>
                <a:latin typeface="Arial Black" pitchFamily="34" charset="0"/>
                <a:ea typeface="DM Sans Medium" pitchFamily="34" charset="-122"/>
                <a:cs typeface="DM Sans Medium" pitchFamily="34" charset="-120"/>
              </a:rPr>
              <a:t> </a:t>
            </a:r>
            <a:endParaRPr lang="en-US" dirty="0">
              <a:solidFill>
                <a:srgbClr val="FF3399"/>
              </a:solidFill>
              <a:latin typeface="Arial Black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774775" y="1970217"/>
            <a:ext cx="296550" cy="414918"/>
          </a:xfrm>
          <a:prstGeom prst="rect">
            <a:avLst/>
          </a:prstGeom>
        </p:spPr>
        <p:txBody>
          <a:bodyPr wrap="none" lIns="76197" tIns="38098" rIns="76197" bIns="38098">
            <a:spAutoFit/>
          </a:bodyPr>
          <a:lstStyle/>
          <a:p>
            <a:pPr>
              <a:lnSpc>
                <a:spcPts val="2292"/>
              </a:lnSpc>
            </a:pPr>
            <a:r>
              <a:rPr lang="en-US" sz="4000" dirty="0" smtClean="0">
                <a:solidFill>
                  <a:srgbClr val="FF3399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:</a:t>
            </a:r>
            <a:endParaRPr lang="en-US" sz="4000" dirty="0">
              <a:solidFill>
                <a:srgbClr val="FF3399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228392" y="1744824"/>
            <a:ext cx="6926661" cy="1031771"/>
          </a:xfrm>
          <a:prstGeom prst="rect">
            <a:avLst/>
          </a:prstGeom>
        </p:spPr>
        <p:txBody>
          <a:bodyPr wrap="square" lIns="76197" tIns="38098" rIns="76197" bIns="38098">
            <a:spAutoFit/>
          </a:bodyPr>
          <a:lstStyle/>
          <a:p>
            <a:pPr>
              <a:lnSpc>
                <a:spcPts val="2375"/>
              </a:lnSpc>
            </a:pPr>
            <a:r>
              <a:rPr lang="en-IN" sz="2700" dirty="0" smtClean="0">
                <a:latin typeface="Arial" pitchFamily="34" charset="0"/>
                <a:cs typeface="Arial" pitchFamily="34" charset="0"/>
              </a:rPr>
              <a:t>User can provide with the content or any other features they want and can share their experiences .</a:t>
            </a:r>
            <a:endParaRPr lang="en-US" sz="27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27518" y="3535044"/>
            <a:ext cx="6096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000" dirty="0" smtClean="0">
                <a:solidFill>
                  <a:srgbClr val="FF3399"/>
                </a:solidFill>
                <a:latin typeface="Arial Black" pitchFamily="34" charset="0"/>
                <a:cs typeface="DM Sans Medium" pitchFamily="34" charset="-120"/>
              </a:rPr>
              <a:t>User Authentication :</a:t>
            </a:r>
            <a:r>
              <a:rPr lang="en-US" sz="2000" dirty="0" smtClean="0">
                <a:solidFill>
                  <a:srgbClr val="FF3399"/>
                </a:solidFill>
                <a:latin typeface="Arial Black" pitchFamily="34" charset="0"/>
              </a:rPr>
              <a:t/>
            </a:r>
            <a:br>
              <a:rPr lang="en-US" sz="2000" dirty="0" smtClean="0">
                <a:solidFill>
                  <a:srgbClr val="FF3399"/>
                </a:solidFill>
                <a:latin typeface="Arial Black" pitchFamily="34" charset="0"/>
              </a:rPr>
            </a:br>
            <a:endParaRPr lang="en-US" sz="2000" dirty="0">
              <a:solidFill>
                <a:srgbClr val="FF3399"/>
              </a:solidFill>
              <a:latin typeface="Arial Black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411895" y="3550917"/>
            <a:ext cx="6627844" cy="7126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375"/>
              </a:lnSpc>
            </a:pPr>
            <a:r>
              <a:rPr lang="en-IN" sz="2800" dirty="0" smtClean="0">
                <a:latin typeface="Arial" pitchFamily="34" charset="0"/>
                <a:cs typeface="Arial" pitchFamily="34" charset="0"/>
              </a:rPr>
              <a:t>(Login/Signup) and feedback storage in the backend.</a:t>
            </a:r>
            <a:endParaRPr lang="en-US" sz="2800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141714" y="1200745"/>
            <a:ext cx="813892" cy="130234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199783" y="1363464"/>
            <a:ext cx="2034878" cy="2542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00"/>
              </a:lnSpc>
            </a:pPr>
            <a:r>
              <a:rPr lang="en-US" sz="1600" dirty="0">
                <a:solidFill>
                  <a:srgbClr val="FF3399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Planning &amp; </a:t>
            </a:r>
            <a:r>
              <a:rPr lang="en-US" sz="1600" dirty="0" smtClean="0">
                <a:solidFill>
                  <a:srgbClr val="FF3399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Design(1-2weeks)</a:t>
            </a:r>
            <a:endParaRPr lang="en-US" sz="1600" dirty="0">
              <a:solidFill>
                <a:srgbClr val="FF3399"/>
              </a:solidFill>
            </a:endParaRPr>
          </a:p>
        </p:txBody>
      </p:sp>
      <p:sp>
        <p:nvSpPr>
          <p:cNvPr id="6" name="Text 2"/>
          <p:cNvSpPr/>
          <p:nvPr/>
        </p:nvSpPr>
        <p:spPr>
          <a:xfrm>
            <a:off x="6199783" y="1715394"/>
            <a:ext cx="5422503" cy="2604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42"/>
              </a:lnSpc>
            </a:pPr>
            <a:r>
              <a:rPr lang="en-US" sz="1600" dirty="0">
                <a:latin typeface="Inter" pitchFamily="34" charset="0"/>
                <a:ea typeface="Inter" pitchFamily="34" charset="-122"/>
                <a:cs typeface="Inter" pitchFamily="34" charset="-120"/>
              </a:rPr>
              <a:t>Defining the website's purpose, target audience, and features.</a:t>
            </a:r>
            <a:endParaRPr lang="en-US" sz="16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141714" y="2503091"/>
            <a:ext cx="813892" cy="130234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199783" y="2665809"/>
            <a:ext cx="2034878" cy="2542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00"/>
              </a:lnSpc>
            </a:pPr>
            <a:r>
              <a:rPr lang="en-US" sz="1600" dirty="0" smtClean="0">
                <a:solidFill>
                  <a:srgbClr val="FF3399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Development (3-7 weeks)</a:t>
            </a:r>
            <a:endParaRPr lang="en-US" sz="1600" dirty="0">
              <a:solidFill>
                <a:srgbClr val="FF3399"/>
              </a:solidFill>
            </a:endParaRPr>
          </a:p>
        </p:txBody>
      </p:sp>
      <p:sp>
        <p:nvSpPr>
          <p:cNvPr id="9" name="Text 4"/>
          <p:cNvSpPr/>
          <p:nvPr/>
        </p:nvSpPr>
        <p:spPr>
          <a:xfrm>
            <a:off x="6199783" y="3017739"/>
            <a:ext cx="5422503" cy="2604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42"/>
              </a:lnSpc>
            </a:pPr>
            <a:r>
              <a:rPr lang="en-US" sz="1600" dirty="0">
                <a:latin typeface="Inter" pitchFamily="34" charset="0"/>
                <a:ea typeface="Inter" pitchFamily="34" charset="-122"/>
                <a:cs typeface="Inter" pitchFamily="34" charset="-120"/>
              </a:rPr>
              <a:t>Coding the website using HTML, CSS, and JavaScript.</a:t>
            </a:r>
            <a:endParaRPr lang="en-US" sz="16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141714" y="3805436"/>
            <a:ext cx="813892" cy="130234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199783" y="3968155"/>
            <a:ext cx="2110283" cy="2542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00"/>
              </a:lnSpc>
            </a:pPr>
            <a:r>
              <a:rPr lang="en-US" sz="1600" dirty="0">
                <a:solidFill>
                  <a:srgbClr val="FF3399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Testing &amp; </a:t>
            </a:r>
            <a:r>
              <a:rPr lang="en-US" sz="1600" dirty="0" smtClean="0">
                <a:solidFill>
                  <a:srgbClr val="FF3399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Deployment (8-9 weeks)</a:t>
            </a:r>
            <a:endParaRPr lang="en-US" sz="1600" dirty="0">
              <a:solidFill>
                <a:srgbClr val="FF3399"/>
              </a:solidFill>
            </a:endParaRPr>
          </a:p>
        </p:txBody>
      </p:sp>
      <p:sp>
        <p:nvSpPr>
          <p:cNvPr id="12" name="Text 6"/>
          <p:cNvSpPr/>
          <p:nvPr/>
        </p:nvSpPr>
        <p:spPr>
          <a:xfrm>
            <a:off x="6199783" y="4320084"/>
            <a:ext cx="5422503" cy="520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042"/>
              </a:lnSpc>
            </a:pPr>
            <a:r>
              <a:rPr lang="en-US" sz="1600" dirty="0">
                <a:latin typeface="Inter" pitchFamily="34" charset="0"/>
                <a:ea typeface="Inter" pitchFamily="34" charset="-122"/>
                <a:cs typeface="Inter" pitchFamily="34" charset="-120"/>
              </a:rPr>
              <a:t>Ensuring the website functions correctly and is optimized for user experience.</a:t>
            </a:r>
            <a:endParaRPr lang="en-US" sz="16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141714" y="5107782"/>
            <a:ext cx="813892" cy="1302345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6199783" y="5270500"/>
            <a:ext cx="2305546" cy="2542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00"/>
              </a:lnSpc>
            </a:pPr>
            <a:r>
              <a:rPr lang="en-US" sz="1600" dirty="0">
                <a:solidFill>
                  <a:srgbClr val="FF3399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Maintenance &amp; </a:t>
            </a:r>
            <a:r>
              <a:rPr lang="en-US" sz="1600" dirty="0" smtClean="0">
                <a:solidFill>
                  <a:srgbClr val="FF3399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Updates (10-11weeks)</a:t>
            </a:r>
            <a:endParaRPr lang="en-US" sz="1600" dirty="0">
              <a:solidFill>
                <a:srgbClr val="FF3399"/>
              </a:solidFill>
            </a:endParaRPr>
          </a:p>
        </p:txBody>
      </p:sp>
      <p:sp>
        <p:nvSpPr>
          <p:cNvPr id="15" name="Text 8"/>
          <p:cNvSpPr/>
          <p:nvPr/>
        </p:nvSpPr>
        <p:spPr>
          <a:xfrm>
            <a:off x="6064898" y="5622430"/>
            <a:ext cx="5374434" cy="2604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42"/>
              </a:lnSpc>
            </a:pPr>
            <a:r>
              <a:rPr lang="en-US" sz="1600" dirty="0">
                <a:latin typeface="Inter" pitchFamily="34" charset="0"/>
                <a:ea typeface="Inter" pitchFamily="34" charset="-122"/>
                <a:cs typeface="Inter" pitchFamily="34" charset="-120"/>
              </a:rPr>
              <a:t>Regularly updating content, fixing bugs, and improving performance.</a:t>
            </a:r>
            <a:endParaRPr lang="en-US" sz="1600" dirty="0"/>
          </a:p>
        </p:txBody>
      </p:sp>
      <p:pic>
        <p:nvPicPr>
          <p:cNvPr id="16" name="Picture 15" descr="AN-vGJ92sZkx7Xx_9HSGK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1147664"/>
            <a:ext cx="5023436" cy="4870581"/>
          </a:xfrm>
          <a:prstGeom prst="rect">
            <a:avLst/>
          </a:prstGeom>
        </p:spPr>
      </p:pic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05070"/>
          </a:xfrm>
          <a:solidFill>
            <a:schemeClr val="accent2">
              <a:lumMod val="40000"/>
              <a:lumOff val="60000"/>
            </a:schemeClr>
          </a:solidFill>
        </p:spPr>
        <p:txBody>
          <a:bodyPr>
            <a:normAutofit fontScale="90000"/>
          </a:bodyPr>
          <a:lstStyle/>
          <a:p>
            <a:pPr algn="ctr"/>
            <a:r>
              <a:rPr lang="en-US" dirty="0" smtClean="0"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/>
            </a:r>
            <a:br>
              <a:rPr lang="en-US" dirty="0" smtClean="0"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</a:br>
            <a:r>
              <a:rPr lang="en-US" dirty="0" smtClean="0"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Workflow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=""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=""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270</TotalTime>
  <Words>530</Words>
  <Application>Microsoft Office PowerPoint</Application>
  <PresentationFormat>Custom</PresentationFormat>
  <Paragraphs>94</Paragraphs>
  <Slides>11</Slides>
  <Notes>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Office Theme</vt:lpstr>
      <vt:lpstr>Mini Project-I (K24MCA18P) Odd Semester Session 2024-25</vt:lpstr>
      <vt:lpstr>Content</vt:lpstr>
      <vt:lpstr>Slide 3</vt:lpstr>
      <vt:lpstr>Slide 4</vt:lpstr>
      <vt:lpstr>Objective of the Project</vt:lpstr>
      <vt:lpstr>Technology</vt:lpstr>
      <vt:lpstr>Slide 7</vt:lpstr>
      <vt:lpstr>Slide 8</vt:lpstr>
      <vt:lpstr> Workflow </vt:lpstr>
      <vt:lpstr> Reports </vt:lpstr>
      <vt:lpstr>References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Mini Project-I (K24MCA18P) Odd Semester Session 2024-25</dc:title>
  <dc:creator>Apoorv Jain</dc:creator>
  <cp:lastModifiedBy>LENOVO</cp:lastModifiedBy>
  <cp:revision>31</cp:revision>
  <dcterms:created xsi:type="dcterms:W3CDTF">2024-09-12T08:34:15Z</dcterms:created>
  <dcterms:modified xsi:type="dcterms:W3CDTF">2024-12-23T09:22:50Z</dcterms:modified>
</cp:coreProperties>
</file>